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9" r:id="rId3"/>
    <p:sldId id="288" r:id="rId4"/>
    <p:sldId id="259" r:id="rId5"/>
    <p:sldId id="307" r:id="rId6"/>
    <p:sldId id="287" r:id="rId7"/>
    <p:sldId id="308" r:id="rId8"/>
    <p:sldId id="309" r:id="rId9"/>
    <p:sldId id="310" r:id="rId10"/>
    <p:sldId id="306" r:id="rId11"/>
    <p:sldId id="260" r:id="rId12"/>
    <p:sldId id="265" r:id="rId13"/>
    <p:sldId id="266" r:id="rId14"/>
    <p:sldId id="267" r:id="rId15"/>
    <p:sldId id="269" r:id="rId16"/>
    <p:sldId id="271" r:id="rId17"/>
    <p:sldId id="268" r:id="rId18"/>
    <p:sldId id="275" r:id="rId19"/>
    <p:sldId id="293" r:id="rId20"/>
    <p:sldId id="274" r:id="rId21"/>
    <p:sldId id="276" r:id="rId22"/>
    <p:sldId id="280" r:id="rId23"/>
    <p:sldId id="277" r:id="rId24"/>
    <p:sldId id="278" r:id="rId25"/>
    <p:sldId id="281" r:id="rId26"/>
    <p:sldId id="283" r:id="rId27"/>
    <p:sldId id="282" r:id="rId28"/>
    <p:sldId id="279" r:id="rId29"/>
    <p:sldId id="273" r:id="rId30"/>
    <p:sldId id="298" r:id="rId31"/>
    <p:sldId id="285" r:id="rId32"/>
    <p:sldId id="294" r:id="rId33"/>
    <p:sldId id="295" r:id="rId34"/>
    <p:sldId id="292" r:id="rId35"/>
    <p:sldId id="297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84205"/>
  </p:normalViewPr>
  <p:slideViewPr>
    <p:cSldViewPr snapToGrid="0" snapToObjects="1">
      <p:cViewPr varScale="1">
        <p:scale>
          <a:sx n="67" d="100"/>
          <a:sy n="67" d="100"/>
        </p:scale>
        <p:origin x="9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45568-45E1-494C-A8F7-C3F0738460E4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C499-C142-9A4F-BC4C-FD2FBBDA1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89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1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</a:t>
            </a:r>
            <a:r>
              <a:rPr lang="en-US" baseline="0" dirty="0"/>
              <a:t> it in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9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1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9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90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5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0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4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4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41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it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2C499-C142-9A4F-BC4C-FD2FBBDA1B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5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.tiff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evobir.shinyapps.io/bd_model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bl.edu/education/courses/workshop-on-molecular-evolution/" TargetMode="External"/><Relationship Id="rId3" Type="http://schemas.openxmlformats.org/officeDocument/2006/relationships/hyperlink" Target="https://lukejharmon.github.io/pcm/chapters/" TargetMode="External"/><Relationship Id="rId7" Type="http://schemas.openxmlformats.org/officeDocument/2006/relationships/hyperlink" Target="http://treethinker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views/Phylogenetics.html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268940"/>
            <a:ext cx="10499463" cy="509558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Applied </a:t>
            </a:r>
            <a:r>
              <a:rPr lang="en-US" dirty="0" err="1"/>
              <a:t>Phyogenetics</a:t>
            </a:r>
            <a:br>
              <a:rPr lang="en-US" dirty="0"/>
            </a:br>
            <a:r>
              <a:rPr lang="en-US" sz="4000" dirty="0"/>
              <a:t>EEBL 606</a:t>
            </a:r>
            <a:br>
              <a:rPr lang="en-US" sz="4000" dirty="0"/>
            </a:br>
            <a:r>
              <a:rPr lang="en-US" sz="4000" dirty="0"/>
              <a:t>19 Feb 2020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20" r="12840"/>
          <a:stretch/>
        </p:blipFill>
        <p:spPr>
          <a:xfrm rot="5400000">
            <a:off x="9363674" y="4224869"/>
            <a:ext cx="1286359" cy="992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29634" y="3777679"/>
            <a:ext cx="1271571" cy="743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8732" t="3207" r="7344" b="3706"/>
          <a:stretch/>
        </p:blipFill>
        <p:spPr>
          <a:xfrm>
            <a:off x="9770312" y="1016436"/>
            <a:ext cx="1633229" cy="252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4085" y="3594463"/>
            <a:ext cx="1342198" cy="2410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704" y="6005382"/>
            <a:ext cx="476250" cy="756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218776" y="1162100"/>
            <a:ext cx="838677" cy="580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44223" y="5055346"/>
            <a:ext cx="2165411" cy="1104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7703" y="2449231"/>
            <a:ext cx="1220477" cy="1779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l="11988" t="17240" r="6346" b="16023"/>
          <a:stretch/>
        </p:blipFill>
        <p:spPr>
          <a:xfrm>
            <a:off x="8462653" y="5467197"/>
            <a:ext cx="2234615" cy="1218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63686" y="2084754"/>
            <a:ext cx="538279" cy="118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177" y="4119210"/>
            <a:ext cx="644107" cy="1332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252089" y="5041211"/>
            <a:ext cx="887989" cy="13613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l="13267" t="9348" r="12846" b="8702"/>
          <a:stretch/>
        </p:blipFill>
        <p:spPr>
          <a:xfrm>
            <a:off x="8248237" y="1252113"/>
            <a:ext cx="1345386" cy="16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Diversification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Diversification: increase in the number of lineages through time - </a:t>
            </a:r>
            <a:r>
              <a:rPr lang="en-US" sz="3600" dirty="0">
                <a:solidFill>
                  <a:srgbClr val="C00000"/>
                </a:solidFill>
              </a:rPr>
              <a:t>richness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Disparification</a:t>
            </a:r>
            <a:r>
              <a:rPr lang="en-US" sz="3600" dirty="0"/>
              <a:t>: increase in the range of trait values in a clade through time - </a:t>
            </a:r>
            <a:r>
              <a:rPr lang="en-US" sz="3600" dirty="0">
                <a:solidFill>
                  <a:srgbClr val="C00000"/>
                </a:solidFill>
              </a:rPr>
              <a:t>variance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Adaptive Radiation: diversification facilitated by new adaptive traits</a:t>
            </a:r>
          </a:p>
        </p:txBody>
      </p:sp>
    </p:spTree>
    <p:extLst>
      <p:ext uri="{BB962C8B-B14F-4D97-AF65-F5344CB8AC3E}">
        <p14:creationId xmlns:p14="http://schemas.microsoft.com/office/powerpoint/2010/main" val="9673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822606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Sister clade contrasts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Explicit model based approaches (</a:t>
            </a:r>
            <a:r>
              <a:rPr lang="en-US" sz="3600" dirty="0" err="1"/>
              <a:t>BiSSE</a:t>
            </a:r>
            <a:r>
              <a:rPr lang="en-US" sz="3600" dirty="0"/>
              <a:t>, BAMM, etc.)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LTT</a:t>
            </a:r>
          </a:p>
        </p:txBody>
      </p:sp>
    </p:spTree>
    <p:extLst>
      <p:ext uri="{BB962C8B-B14F-4D97-AF65-F5344CB8AC3E}">
        <p14:creationId xmlns:p14="http://schemas.microsoft.com/office/powerpoint/2010/main" val="176587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45" y="961050"/>
            <a:ext cx="4544008" cy="2052737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2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557"/>
          <a:stretch/>
        </p:blipFill>
        <p:spPr>
          <a:xfrm>
            <a:off x="0" y="935916"/>
            <a:ext cx="8943478" cy="396682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79779" y="1498060"/>
            <a:ext cx="291829" cy="291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52564" y="1018877"/>
            <a:ext cx="22955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1</a:t>
            </a:r>
          </a:p>
          <a:p>
            <a:r>
              <a:rPr lang="en-US" sz="700" b="1" dirty="0"/>
              <a:t>2</a:t>
            </a:r>
          </a:p>
          <a:p>
            <a:r>
              <a:rPr lang="en-US" sz="700" b="1" dirty="0"/>
              <a:t>3</a:t>
            </a:r>
          </a:p>
          <a:p>
            <a:r>
              <a:rPr lang="en-US" sz="700" b="1" dirty="0"/>
              <a:t>4</a:t>
            </a:r>
          </a:p>
          <a:p>
            <a:r>
              <a:rPr lang="en-US" sz="700" b="1" dirty="0"/>
              <a:t>5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1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2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3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4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5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6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7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8</a:t>
            </a:r>
          </a:p>
          <a:p>
            <a:r>
              <a:rPr lang="en-US" sz="700" b="1" dirty="0">
                <a:solidFill>
                  <a:srgbClr val="FF0000"/>
                </a:solidFill>
              </a:rPr>
              <a:t>9</a:t>
            </a:r>
          </a:p>
          <a:p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79476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Sister clade contrasts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916"/>
            <a:ext cx="4688732" cy="57066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352055"/>
              </p:ext>
            </p:extLst>
          </p:nvPr>
        </p:nvGraphicFramePr>
        <p:xfrm>
          <a:off x="5077839" y="1186591"/>
          <a:ext cx="5062704" cy="326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  <a:r>
                        <a:rPr lang="en-US" baseline="0" dirty="0"/>
                        <a:t> species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958"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389140" y="2431915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cont.x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44374" y="6032246"/>
            <a:ext cx="716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General rule need around 5 comparisons to get P &lt; 0.05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R package APE or beware that some old methods still implemented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543" y="1157595"/>
            <a:ext cx="4645573" cy="5520982"/>
            <a:chOff x="11543" y="1157595"/>
            <a:chExt cx="4645573" cy="5520982"/>
          </a:xfrm>
          <a:solidFill>
            <a:srgbClr val="FFFFFF">
              <a:alpha val="85098"/>
            </a:srgbClr>
          </a:solidFill>
        </p:grpSpPr>
        <p:sp>
          <p:nvSpPr>
            <p:cNvPr id="15" name="Rectangle 14"/>
            <p:cNvSpPr/>
            <p:nvPr/>
          </p:nvSpPr>
          <p:spPr>
            <a:xfrm>
              <a:off x="1006523" y="1780162"/>
              <a:ext cx="3618978" cy="447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185" y="1157595"/>
              <a:ext cx="1768620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3" y="1780161"/>
              <a:ext cx="931749" cy="4898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43292" y="2499934"/>
              <a:ext cx="1439982" cy="6225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3290" y="3116418"/>
              <a:ext cx="1439981" cy="34102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83271" y="4411494"/>
              <a:ext cx="2242229" cy="7830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83271" y="6032247"/>
              <a:ext cx="2273845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83271" y="6374834"/>
              <a:ext cx="573131" cy="221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83271" y="3601118"/>
              <a:ext cx="1196508" cy="810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79779" y="3565085"/>
              <a:ext cx="1045721" cy="273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34119" y="112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5" y="2655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5295" y="29663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018" y="38481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1319" y="5481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6573" y="61823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74" y="4821557"/>
            <a:ext cx="6305420" cy="9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Problems with sister clade contrasts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762656" y="1947593"/>
            <a:ext cx="7256285" cy="1846194"/>
            <a:chOff x="2957209" y="935917"/>
            <a:chExt cx="7256285" cy="18461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4" b="85149"/>
            <a:stretch/>
          </p:blipFill>
          <p:spPr>
            <a:xfrm>
              <a:off x="2957209" y="935917"/>
              <a:ext cx="7256285" cy="184619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89970" y="1676943"/>
              <a:ext cx="186117" cy="18207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6" y="3828755"/>
            <a:ext cx="7019857" cy="853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48718" y="471688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3351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4807527" y="4196000"/>
            <a:ext cx="26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6023" y="41960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143617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Systematics in 21</a:t>
            </a:r>
            <a:r>
              <a:rPr lang="en-US" b="1" baseline="30000" dirty="0">
                <a:solidFill>
                  <a:schemeClr val="bg1"/>
                </a:solidFill>
              </a:rPr>
              <a:t>st</a:t>
            </a:r>
            <a:r>
              <a:rPr lang="en-US" b="1" dirty="0">
                <a:solidFill>
                  <a:schemeClr val="bg1"/>
                </a:solidFill>
              </a:rPr>
              <a:t> C?</a:t>
            </a:r>
          </a:p>
        </p:txBody>
      </p:sp>
      <p:sp>
        <p:nvSpPr>
          <p:cNvPr id="3" name="Oval 2"/>
          <p:cNvSpPr/>
          <p:nvPr/>
        </p:nvSpPr>
        <p:spPr>
          <a:xfrm>
            <a:off x="900546" y="1717963"/>
            <a:ext cx="1316182" cy="1316182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Nomenclature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593" y="1092777"/>
            <a:ext cx="1776845" cy="1776845"/>
          </a:xfrm>
          <a:prstGeom prst="ellipse">
            <a:avLst/>
          </a:prstGeom>
          <a:solidFill>
            <a:srgbClr val="0070C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Taxonomy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76401" y="2368394"/>
            <a:ext cx="1316182" cy="1316182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Classification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Character evolution</a:t>
            </a:r>
          </a:p>
        </p:txBody>
      </p:sp>
      <p:sp>
        <p:nvSpPr>
          <p:cNvPr id="8" name="Oval 7"/>
          <p:cNvSpPr/>
          <p:nvPr/>
        </p:nvSpPr>
        <p:spPr>
          <a:xfrm>
            <a:off x="2867891" y="1717963"/>
            <a:ext cx="2784765" cy="2784765"/>
          </a:xfrm>
          <a:prstGeom prst="ellipse">
            <a:avLst/>
          </a:prstGeom>
          <a:solidFill>
            <a:schemeClr val="accent6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Evolutionary Relationships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5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</p:spTree>
    <p:extLst>
      <p:ext uri="{BB962C8B-B14F-4D97-AF65-F5344CB8AC3E}">
        <p14:creationId xmlns:p14="http://schemas.microsoft.com/office/powerpoint/2010/main" val="73982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795103" y="5113986"/>
            <a:ext cx="176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2978984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5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82680" y="3508215"/>
            <a:ext cx="144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8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66754" y="4849370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66754" y="5378601"/>
            <a:ext cx="18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2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4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91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377038" y="3242909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77038" y="3772140"/>
            <a:ext cx="25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992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5103" y="3242909"/>
            <a:ext cx="0" cy="18720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113986"/>
            <a:ext cx="1456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98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82680" y="2978984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377038" y="3242909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82680" y="2978984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2680" y="3508215"/>
            <a:ext cx="1594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377038" y="3242909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377038" y="377214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45969" y="2978293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6754" y="4849370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266754" y="4849370"/>
            <a:ext cx="46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266754" y="5378601"/>
            <a:ext cx="91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775" y="2886399"/>
            <a:ext cx="178447" cy="1552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42" y="4771733"/>
            <a:ext cx="178447" cy="1552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680389"/>
            <a:ext cx="178447" cy="1552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</p:spTree>
    <p:extLst>
      <p:ext uri="{BB962C8B-B14F-4D97-AF65-F5344CB8AC3E}">
        <p14:creationId xmlns:p14="http://schemas.microsoft.com/office/powerpoint/2010/main" val="1344201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478314" cy="282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3962623" cy="867995"/>
              </a:xfrm>
              <a:prstGeom prst="rect">
                <a:avLst/>
              </a:prstGeom>
              <a:blipFill rotWithShape="0">
                <a:blip r:embed="rId5"/>
                <a:stretch>
                  <a:fillRect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5795103" y="3242909"/>
            <a:ext cx="0" cy="21413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07527" y="4196000"/>
            <a:ext cx="98757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5103" y="5384293"/>
            <a:ext cx="2390388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95103" y="3242909"/>
            <a:ext cx="30508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845969" y="2980460"/>
            <a:ext cx="0" cy="52923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45969" y="3507524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45969" y="2978293"/>
            <a:ext cx="708989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54958" y="2138749"/>
            <a:ext cx="0" cy="438770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946" y="1775459"/>
            <a:ext cx="89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r="4715" b="62551"/>
          <a:stretch/>
        </p:blipFill>
        <p:spPr>
          <a:xfrm>
            <a:off x="4807527" y="5991290"/>
            <a:ext cx="4738265" cy="139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32739" y="6066288"/>
            <a:ext cx="340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4                                  3                                  2                                 1</a:t>
            </a:r>
          </a:p>
          <a:p>
            <a:pPr algn="ctr"/>
            <a:r>
              <a:rPr lang="en-US" sz="1000" dirty="0"/>
              <a:t>Time before present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85491" y="5643216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185491" y="5113985"/>
            <a:ext cx="0" cy="5292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5491" y="5113985"/>
            <a:ext cx="1369466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05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Explicit model based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𝑠𝑝𝑒𝑐𝑖𝑎𝑡𝑖𝑜𝑛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𝑒𝑥𝑡𝑖𝑛𝑐𝑡𝑖𝑜𝑛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96346"/>
                <a:ext cx="2497735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5" y="2448500"/>
            <a:ext cx="2009968" cy="2289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Exponential distribution with rate </a:t>
                </a:r>
              </a:p>
              <a:p>
                <a:r>
                  <a:rPr lang="en-US" sz="1100" dirty="0"/>
                  <a:t>parameter equal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𝜆</m:t>
                    </m:r>
                    <m:r>
                      <a:rPr lang="en-US" sz="1100" b="0" i="1" smtClean="0">
                        <a:latin typeface="Cambria Math" charset="0"/>
                      </a:rPr>
                      <m:t>+</m:t>
                    </m:r>
                    <m:r>
                      <a:rPr lang="en-US" sz="1100" b="0" i="1" smtClean="0">
                        <a:latin typeface="Cambria Math" charset="0"/>
                      </a:rPr>
                      <m:t>𝜇</m:t>
                    </m:r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r>
                  <a:rPr lang="en-US" sz="1100" dirty="0"/>
                  <a:t>Probability that it is a speciation </a:t>
                </a:r>
              </a:p>
              <a:p>
                <a:r>
                  <a:rPr lang="en-US" sz="1100" dirty="0"/>
                  <a:t>event is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1100" b="0" i="1" smtClean="0">
                            <a:latin typeface="Cambria Math" charset="0"/>
                          </a:rPr>
                          <m:t>𝜆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1100" b="0" dirty="0"/>
                  <a:t> otherwise extinction</a:t>
                </a:r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5" y="5500565"/>
                <a:ext cx="2135521" cy="1206549"/>
              </a:xfrm>
              <a:prstGeom prst="rect">
                <a:avLst/>
              </a:prstGeom>
              <a:blipFill rotWithShape="0">
                <a:blip r:embed="rId5"/>
                <a:stretch>
                  <a:fillRect t="-505" b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170187" y="1662189"/>
            <a:ext cx="4092258" cy="5044925"/>
            <a:chOff x="3170187" y="1662189"/>
            <a:chExt cx="4092258" cy="50449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2162823"/>
              <a:ext cx="3166153" cy="45442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187" y="1662189"/>
              <a:ext cx="4092258" cy="32283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634333" y="3037993"/>
            <a:ext cx="4372302" cy="3820007"/>
            <a:chOff x="8442873" y="3947027"/>
            <a:chExt cx="3258962" cy="27416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873" y="4116304"/>
              <a:ext cx="3258962" cy="25724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600" dirty="0"/>
                    <a:t>Pr(</a:t>
                  </a:r>
                  <a:r>
                    <a:rPr lang="en-US" sz="1600" dirty="0" err="1"/>
                    <a:t>tree|model</a:t>
                  </a:r>
                  <a:r>
                    <a:rPr lang="en-US" sz="1600" dirty="0"/>
                    <a:t>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𝜆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5709" y="3947027"/>
                  <a:ext cx="1951625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846" r="-1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8487076" y="1051391"/>
            <a:ext cx="2834067" cy="1986602"/>
            <a:chOff x="8487076" y="1051391"/>
            <a:chExt cx="3611330" cy="253144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663"/>
            <a:stretch/>
          </p:blipFill>
          <p:spPr>
            <a:xfrm>
              <a:off x="8487076" y="1051391"/>
              <a:ext cx="3611330" cy="14849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076" y="2506463"/>
              <a:ext cx="3214759" cy="107637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792220" y="5726089"/>
            <a:ext cx="2000545" cy="307777"/>
            <a:chOff x="6792220" y="5726089"/>
            <a:chExt cx="2000545" cy="307777"/>
          </a:xfrm>
        </p:grpSpPr>
        <p:sp>
          <p:nvSpPr>
            <p:cNvPr id="19" name="Oval 18"/>
            <p:cNvSpPr/>
            <p:nvPr/>
          </p:nvSpPr>
          <p:spPr>
            <a:xfrm>
              <a:off x="8715375" y="5802588"/>
              <a:ext cx="77390" cy="773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92220" y="5726089"/>
              <a:ext cx="940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True value</a:t>
              </a:r>
            </a:p>
          </p:txBody>
        </p:sp>
        <p:cxnSp>
          <p:nvCxnSpPr>
            <p:cNvPr id="22" name="Straight Arrow Connector 21"/>
            <p:cNvCxnSpPr>
              <a:stCxn id="20" idx="3"/>
            </p:cNvCxnSpPr>
            <p:nvPr/>
          </p:nvCxnSpPr>
          <p:spPr>
            <a:xfrm flipV="1">
              <a:off x="7732670" y="5841283"/>
              <a:ext cx="893537" cy="38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Today: Applied </a:t>
            </a:r>
            <a:r>
              <a:rPr lang="en-US" b="1" dirty="0" err="1">
                <a:solidFill>
                  <a:schemeClr val="bg1"/>
                </a:solidFill>
              </a:rPr>
              <a:t>phylogenetics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40183" y="3494808"/>
            <a:ext cx="2812473" cy="2812473"/>
          </a:xfrm>
          <a:prstGeom prst="ellipse">
            <a:avLst/>
          </a:prstGeom>
          <a:solidFill>
            <a:srgbClr val="7030A0">
              <a:alpha val="56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Applied Phylogenetics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114800"/>
            <a:ext cx="3006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Character evolution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Morphology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Genes/Networks</a:t>
            </a:r>
          </a:p>
          <a:p>
            <a:r>
              <a:rPr lang="en-US" sz="2400" dirty="0"/>
              <a:t>Diversification analysis</a:t>
            </a:r>
          </a:p>
          <a:p>
            <a:r>
              <a:rPr lang="en-US" sz="2400" dirty="0"/>
              <a:t>Biogeographic analysis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3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High Variance in species under the BD model</a:t>
            </a:r>
          </a:p>
        </p:txBody>
      </p:sp>
      <p:pic>
        <p:nvPicPr>
          <p:cNvPr id="16" name="Picture 1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58143"/>
            <a:ext cx="2192871" cy="19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7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57" y="1078863"/>
            <a:ext cx="2731655" cy="1285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1078863"/>
            <a:ext cx="4548131" cy="566195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331957" y="3586676"/>
            <a:ext cx="4386019" cy="2991667"/>
            <a:chOff x="5331957" y="3586676"/>
            <a:chExt cx="4386019" cy="2991667"/>
          </a:xfrm>
        </p:grpSpPr>
        <p:sp>
          <p:nvSpPr>
            <p:cNvPr id="9" name="TextBox 8"/>
            <p:cNvSpPr txBox="1"/>
            <p:nvPr/>
          </p:nvSpPr>
          <p:spPr>
            <a:xfrm>
              <a:off x="5396930" y="4331574"/>
              <a:ext cx="139814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/>
                <a:t>BiSSE</a:t>
              </a:r>
              <a:endParaRPr lang="en-US" sz="2800" b="1" dirty="0"/>
            </a:p>
            <a:p>
              <a:r>
                <a:rPr lang="en-US" sz="2800" b="1" dirty="0" err="1"/>
                <a:t>MuSSE</a:t>
              </a:r>
              <a:endParaRPr lang="en-US" sz="2800" b="1" dirty="0"/>
            </a:p>
            <a:p>
              <a:r>
                <a:rPr lang="en-US" sz="2800" b="1" dirty="0" err="1"/>
                <a:t>QuaSSE</a:t>
              </a:r>
              <a:r>
                <a:rPr lang="en-US" sz="2800" b="1" dirty="0"/>
                <a:t> </a:t>
              </a:r>
            </a:p>
            <a:p>
              <a:r>
                <a:rPr lang="en-US" sz="2800" b="1" dirty="0" err="1"/>
                <a:t>GeoSSE</a:t>
              </a:r>
              <a:endParaRPr lang="en-US" sz="2800" b="1" dirty="0"/>
            </a:p>
            <a:p>
              <a:r>
                <a:rPr lang="en-US" sz="2800" b="1" dirty="0" err="1"/>
                <a:t>HiSSE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1957" y="3586676"/>
              <a:ext cx="4386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method has gone on to spur the development of many extensions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565606" y="4331574"/>
              <a:ext cx="996012" cy="926757"/>
              <a:chOff x="1708654" y="3639588"/>
              <a:chExt cx="996012" cy="92675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6047" y="3678368"/>
                <a:ext cx="689411" cy="679677"/>
                <a:chOff x="2919280" y="2772769"/>
                <a:chExt cx="397244" cy="391635"/>
              </a:xfrm>
            </p:grpSpPr>
            <p:pic>
              <p:nvPicPr>
                <p:cNvPr id="21" name="Picture 20" descr="Screen Shot 2017-09-09 at 12.31.36 PM.png"/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61633" y="2772769"/>
                  <a:ext cx="154891" cy="391635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 rotWithShape="1"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60"/>
                <a:stretch/>
              </p:blipFill>
              <p:spPr>
                <a:xfrm>
                  <a:off x="2919280" y="2772769"/>
                  <a:ext cx="242353" cy="384802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1737736" y="4269894"/>
                <a:ext cx="9199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ChromeTrait</a:t>
                </a:r>
                <a:endParaRPr lang="en-US" sz="1400" b="1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708654" y="3639588"/>
                <a:ext cx="996012" cy="926757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8514638" y="1449981"/>
            <a:ext cx="3566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SSE = state dependent </a:t>
            </a:r>
          </a:p>
          <a:p>
            <a:r>
              <a:rPr lang="en-US" sz="2000" b="1" dirty="0"/>
              <a:t>           speciation and extinction</a:t>
            </a:r>
          </a:p>
        </p:txBody>
      </p:sp>
    </p:spTree>
    <p:extLst>
      <p:ext uri="{BB962C8B-B14F-4D97-AF65-F5344CB8AC3E}">
        <p14:creationId xmlns:p14="http://schemas.microsoft.com/office/powerpoint/2010/main" val="101415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BiSSE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171" y="1485900"/>
            <a:ext cx="114931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Despite the desire people have to use </a:t>
            </a:r>
            <a:r>
              <a:rPr lang="en-US" sz="2400" dirty="0" err="1"/>
              <a:t>BiSSE</a:t>
            </a:r>
            <a:r>
              <a:rPr lang="en-US" sz="2400" dirty="0"/>
              <a:t>(and extensions) it has some problems.</a:t>
            </a:r>
          </a:p>
          <a:p>
            <a:pPr lvl="1"/>
            <a:r>
              <a:rPr lang="en-US" sz="2400" dirty="0"/>
              <a:t>- </a:t>
            </a:r>
            <a:r>
              <a:rPr lang="en-US" sz="2400" dirty="0" err="1"/>
              <a:t>pseudoreplication</a:t>
            </a:r>
            <a:endParaRPr lang="en-US" sz="2400" dirty="0"/>
          </a:p>
          <a:p>
            <a:pPr lvl="1"/>
            <a:r>
              <a:rPr lang="en-US" sz="2400" dirty="0"/>
              <a:t>- many/most empirical trees contain the signature of rate variation</a:t>
            </a:r>
          </a:p>
          <a:p>
            <a:pPr lvl="1"/>
            <a:endParaRPr lang="en-US" sz="2400" dirty="0"/>
          </a:p>
          <a:p>
            <a:r>
              <a:rPr lang="en-US" sz="2400" dirty="0" err="1"/>
              <a:t>Rabosky</a:t>
            </a:r>
            <a:r>
              <a:rPr lang="en-US" sz="2400" dirty="0"/>
              <a:t> and Goldberg 2015 does a nice job of explaining problems with </a:t>
            </a:r>
            <a:r>
              <a:rPr lang="en-US" sz="2400" dirty="0" err="1"/>
              <a:t>BiSSE</a:t>
            </a:r>
            <a:r>
              <a:rPr lang="en-US" sz="2400" dirty="0"/>
              <a:t> type models</a:t>
            </a:r>
          </a:p>
          <a:p>
            <a:endParaRPr lang="en-US" sz="2400" dirty="0"/>
          </a:p>
          <a:p>
            <a:r>
              <a:rPr lang="en-US" sz="2400" dirty="0"/>
              <a:t>One popular alternative is/was BAMM but there are problems</a:t>
            </a:r>
          </a:p>
        </p:txBody>
      </p:sp>
    </p:spTree>
    <p:extLst>
      <p:ext uri="{BB962C8B-B14F-4D97-AF65-F5344CB8AC3E}">
        <p14:creationId xmlns:p14="http://schemas.microsoft.com/office/powerpoint/2010/main" val="114742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Advice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8499" y="1284270"/>
            <a:ext cx="110344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are interested in diversification.</a:t>
            </a:r>
          </a:p>
          <a:p>
            <a:pPr marL="342900" indent="-342900">
              <a:buAutoNum type="arabicParenR"/>
            </a:pPr>
            <a:r>
              <a:rPr lang="en-US" sz="2400" dirty="0"/>
              <a:t>Use more than one method</a:t>
            </a:r>
          </a:p>
          <a:p>
            <a:pPr marL="342900" indent="-342900">
              <a:buAutoNum type="arabicParenR"/>
            </a:pPr>
            <a:r>
              <a:rPr lang="en-US" sz="2400" dirty="0"/>
              <a:t>Play with priors and compare your results with very different priors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sz="2400" dirty="0"/>
              <a:t>If you use BAMM and find the same rate shifts regardless of the prior that you use some reviewers will accept your results.</a:t>
            </a:r>
          </a:p>
          <a:p>
            <a:endParaRPr lang="en-US" sz="2400" dirty="0"/>
          </a:p>
          <a:p>
            <a:r>
              <a:rPr lang="en-US" sz="2400" dirty="0"/>
              <a:t>If you can also show that these results are consistent with other approaches to analyzing your data more reviewers will accept your results.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107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LTT Plots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7" y="1253448"/>
            <a:ext cx="6481733" cy="52963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8624" b="-1"/>
          <a:stretch/>
        </p:blipFill>
        <p:spPr>
          <a:xfrm>
            <a:off x="3848102" y="1078841"/>
            <a:ext cx="2813048" cy="148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r="9152"/>
          <a:stretch/>
        </p:blipFill>
        <p:spPr>
          <a:xfrm>
            <a:off x="588068" y="1078841"/>
            <a:ext cx="2813048" cy="1888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318737" y="3629643"/>
            <a:ext cx="2082379" cy="2294079"/>
            <a:chOff x="1318737" y="3629643"/>
            <a:chExt cx="2082379" cy="2294079"/>
          </a:xfrm>
        </p:grpSpPr>
        <p:sp>
          <p:nvSpPr>
            <p:cNvPr id="25" name="Oval 24"/>
            <p:cNvSpPr/>
            <p:nvPr/>
          </p:nvSpPr>
          <p:spPr>
            <a:xfrm>
              <a:off x="3061252" y="3901612"/>
              <a:ext cx="339864" cy="2022110"/>
            </a:xfrm>
            <a:prstGeom prst="ellipse">
              <a:avLst/>
            </a:prstGeom>
            <a:noFill/>
            <a:ln w="57150">
              <a:solidFill>
                <a:srgbClr val="C00000">
                  <a:alpha val="52157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18737" y="3629643"/>
              <a:ext cx="1912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Pull of </a:t>
              </a:r>
              <a:r>
                <a:rPr lang="en-US">
                  <a:solidFill>
                    <a:srgbClr val="C00000"/>
                  </a:solidFill>
                </a:rPr>
                <a:t>the present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502151" y="1267650"/>
            <a:ext cx="39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assume a birth death model the large uptick in an LTT plot as we reach the present day is caused by sampling lineages that are likely to go extinct in </a:t>
            </a:r>
            <a:r>
              <a:rPr lang="en-US"/>
              <a:t>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LTT Plots are put to many uses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78" y="1079500"/>
            <a:ext cx="5715943" cy="552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8" y="1424056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Take homes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236" y="1333336"/>
            <a:ext cx="6490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Differential diversification analyses are hard!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number of comparative methods available is constantly growing.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You can answer cool questions with comparative approaches!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My door is always open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hlinkClick r:id="rId3"/>
              </a:rPr>
              <a:t>PCM book by Luke Harmon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34" y="1169858"/>
            <a:ext cx="2126182" cy="2821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322" y="1163060"/>
            <a:ext cx="2233211" cy="28284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4785" y="4415536"/>
            <a:ext cx="3804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CRAN Taskview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Workshops</a:t>
            </a:r>
          </a:p>
          <a:p>
            <a:r>
              <a:rPr lang="en-US" dirty="0">
                <a:hlinkClick r:id="rId7"/>
              </a:rPr>
              <a:t>Bodega </a:t>
            </a:r>
            <a:r>
              <a:rPr lang="mr-IN" dirty="0">
                <a:hlinkClick r:id="rId7"/>
              </a:rPr>
              <a:t>–</a:t>
            </a:r>
            <a:r>
              <a:rPr lang="en-US" dirty="0">
                <a:hlinkClick r:id="rId7"/>
              </a:rPr>
              <a:t> Bayesian/cheap</a:t>
            </a:r>
            <a:endParaRPr lang="en-US" dirty="0"/>
          </a:p>
          <a:p>
            <a:r>
              <a:rPr lang="en-US" dirty="0">
                <a:hlinkClick r:id="rId8"/>
              </a:rPr>
              <a:t>MBL </a:t>
            </a:r>
            <a:r>
              <a:rPr lang="mr-IN" dirty="0">
                <a:hlinkClick r:id="rId8"/>
              </a:rPr>
              <a:t>–</a:t>
            </a:r>
            <a:r>
              <a:rPr lang="en-US" dirty="0">
                <a:hlinkClick r:id="rId8"/>
              </a:rPr>
              <a:t> More molecular/very expensive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Common Questions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862" y="158707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/>
              <a:t>Does the evolution of one trait impact the evolution of a second trait?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Do different types of changes in a trait happen with equal frequency?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Is a certain value of a trait “best”?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Does a trait impact the diversification of a group of organisms</a:t>
            </a:r>
          </a:p>
        </p:txBody>
      </p:sp>
    </p:spTree>
    <p:extLst>
      <p:ext uri="{BB962C8B-B14F-4D97-AF65-F5344CB8AC3E}">
        <p14:creationId xmlns:p14="http://schemas.microsoft.com/office/powerpoint/2010/main" val="10942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Challenge for understanding trait evolution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5546" y="1235676"/>
            <a:ext cx="10836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Species are not independent points! They share an evolutionary history including millions of years when their traits were evolving in a single ancestral lineage.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14303" y="3348682"/>
            <a:ext cx="3015049" cy="11368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14303" y="4485503"/>
            <a:ext cx="3015049" cy="864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329352" y="2903838"/>
            <a:ext cx="803189" cy="877329"/>
            <a:chOff x="5053914" y="2483710"/>
            <a:chExt cx="3015049" cy="1754658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9329352" y="3348681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329352" y="4911811"/>
            <a:ext cx="803189" cy="877329"/>
            <a:chOff x="5053914" y="2483710"/>
            <a:chExt cx="3015049" cy="1754658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053914" y="2483710"/>
              <a:ext cx="3015049" cy="8896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053914" y="3373395"/>
              <a:ext cx="3015049" cy="8649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9329352" y="5356654"/>
            <a:ext cx="803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7" y="2496065"/>
            <a:ext cx="5281898" cy="34269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74484" y="6111787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example</a:t>
            </a:r>
          </a:p>
        </p:txBody>
      </p:sp>
    </p:spTree>
    <p:extLst>
      <p:ext uri="{BB962C8B-B14F-4D97-AF65-F5344CB8AC3E}">
        <p14:creationId xmlns:p14="http://schemas.microsoft.com/office/powerpoint/2010/main" val="63101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3600" dirty="0"/>
              <a:t>Analyzing the tempo and mode of trait evolution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Continuous Traits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3600" dirty="0"/>
              <a:t>Discrete Traits</a:t>
            </a:r>
          </a:p>
          <a:p>
            <a:pPr marL="1200150" lvl="1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lphaUcPeriod"/>
            </a:pPr>
            <a:r>
              <a:rPr lang="en-US" sz="3600" dirty="0"/>
              <a:t>Correcting for phylogeny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5713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</a:t>
            </a:r>
            <a:r>
              <a:rPr lang="en-US" b="1">
                <a:solidFill>
                  <a:schemeClr val="bg1"/>
                </a:solidFill>
              </a:rPr>
              <a:t>(traits)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Continuous Traits:</a:t>
            </a:r>
          </a:p>
          <a:p>
            <a:pPr lvl="2"/>
            <a:r>
              <a:rPr lang="en-US" sz="3600" u="sng" dirty="0"/>
              <a:t>Brownian Motion</a:t>
            </a:r>
          </a:p>
          <a:p>
            <a:pPr lvl="2"/>
            <a:r>
              <a:rPr lang="en-US" sz="3600" dirty="0"/>
              <a:t>	R: ape,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u="sng" dirty="0"/>
              <a:t>OU models</a:t>
            </a:r>
          </a:p>
          <a:p>
            <a:pPr lvl="2"/>
            <a:r>
              <a:rPr lang="en-US" sz="3600" dirty="0"/>
              <a:t>	R: ouch,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dirty="0"/>
              <a:t>Rate shift models</a:t>
            </a:r>
          </a:p>
          <a:p>
            <a:pPr lvl="2"/>
            <a:r>
              <a:rPr lang="en-US" sz="3600" dirty="0"/>
              <a:t>	R: BAMM</a:t>
            </a:r>
          </a:p>
          <a:p>
            <a:pPr lvl="2"/>
            <a:endParaRPr lang="en-US" sz="3600" dirty="0"/>
          </a:p>
          <a:p>
            <a:r>
              <a:rPr lang="en-US" sz="3600" dirty="0"/>
              <a:t>Sometimes people discretize a continuous trait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8217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b="1" dirty="0"/>
              <a:t>Discrete Traits</a:t>
            </a:r>
          </a:p>
          <a:p>
            <a:pPr lvl="2"/>
            <a:r>
              <a:rPr lang="en-US" sz="3600" dirty="0"/>
              <a:t>	</a:t>
            </a:r>
            <a:r>
              <a:rPr lang="en-US" sz="3600" u="sng" dirty="0"/>
              <a:t>Markov Models</a:t>
            </a:r>
          </a:p>
          <a:p>
            <a:pPr lvl="2"/>
            <a:r>
              <a:rPr lang="en-US" sz="3600" dirty="0"/>
              <a:t>		R: </a:t>
            </a:r>
            <a:r>
              <a:rPr lang="en-US" sz="3600" dirty="0" err="1"/>
              <a:t>diversitree</a:t>
            </a:r>
            <a:r>
              <a:rPr lang="en-US" sz="3600" dirty="0"/>
              <a:t>, ape, </a:t>
            </a:r>
            <a:r>
              <a:rPr lang="en-US" sz="3600" dirty="0" err="1"/>
              <a:t>geiger</a:t>
            </a:r>
            <a:endParaRPr lang="en-US" sz="3600" dirty="0"/>
          </a:p>
          <a:p>
            <a:pPr lvl="2"/>
            <a:r>
              <a:rPr lang="en-US" sz="3600" dirty="0"/>
              <a:t>	</a:t>
            </a:r>
            <a:r>
              <a:rPr lang="en-US" sz="3600" u="sng" dirty="0"/>
              <a:t>Threshold Models</a:t>
            </a:r>
          </a:p>
          <a:p>
            <a:pPr lvl="2"/>
            <a:r>
              <a:rPr lang="en-US" sz="3600" dirty="0"/>
              <a:t>		R: </a:t>
            </a:r>
            <a:r>
              <a:rPr lang="en-US" sz="3600" dirty="0" err="1"/>
              <a:t>phytools</a:t>
            </a:r>
            <a:r>
              <a:rPr lang="en-US" sz="3600" dirty="0"/>
              <a:t>: also has great visualization tools</a:t>
            </a:r>
          </a:p>
          <a:p>
            <a:pPr marL="1200150" lvl="1" indent="-742950">
              <a:buFont typeface="+mj-lt"/>
              <a:buAutoNum type="alphaUcPeriod"/>
            </a:pP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251622" y="2088292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Paper for next weeks discussion</a:t>
            </a:r>
          </a:p>
        </p:txBody>
      </p:sp>
    </p:spTree>
    <p:extLst>
      <p:ext uri="{BB962C8B-B14F-4D97-AF65-F5344CB8AC3E}">
        <p14:creationId xmlns:p14="http://schemas.microsoft.com/office/powerpoint/2010/main" val="23476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Types of Methods (traits)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380762"/>
            <a:ext cx="118011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Correcting for phylogeny</a:t>
            </a:r>
          </a:p>
          <a:p>
            <a:r>
              <a:rPr lang="en-US" sz="3600" dirty="0"/>
              <a:t>	Independent Contrasts</a:t>
            </a:r>
          </a:p>
          <a:p>
            <a:r>
              <a:rPr lang="en-US" sz="3600" dirty="0"/>
              <a:t>	Simulation Based approaches</a:t>
            </a:r>
          </a:p>
          <a:p>
            <a:r>
              <a:rPr lang="en-US" sz="3600" dirty="0"/>
              <a:t>	Variance Covariance Matrices</a:t>
            </a:r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05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4244</TotalTime>
  <Words>1157</Words>
  <Application>Microsoft Macintosh PowerPoint</Application>
  <PresentationFormat>Widescreen</PresentationFormat>
  <Paragraphs>285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Applied Phyogenetics EEBL 606 19 Feb 2020     Heath Blackmon</vt:lpstr>
      <vt:lpstr>Systematics in 21st C?</vt:lpstr>
      <vt:lpstr>Today: Applied phylogenetics</vt:lpstr>
      <vt:lpstr>Common Questions</vt:lpstr>
      <vt:lpstr>The Challenge for understanding trait evolution</vt:lpstr>
      <vt:lpstr>Types of Methods (traits)</vt:lpstr>
      <vt:lpstr>Types of Methods (traits)</vt:lpstr>
      <vt:lpstr>Types of Methods (traits)</vt:lpstr>
      <vt:lpstr>Types of Methods (traits)</vt:lpstr>
      <vt:lpstr>Diversification</vt:lpstr>
      <vt:lpstr>Methods</vt:lpstr>
      <vt:lpstr>Sister clade contrasts</vt:lpstr>
      <vt:lpstr>Sister clade contrasts</vt:lpstr>
      <vt:lpstr>Sister clade contrasts</vt:lpstr>
      <vt:lpstr>Sister clade contrasts</vt:lpstr>
      <vt:lpstr>Sister clade contrasts</vt:lpstr>
      <vt:lpstr>Problems with sister clade contrasts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Explicit model based approach</vt:lpstr>
      <vt:lpstr>High Variance in species under the BD model</vt:lpstr>
      <vt:lpstr>BiSSE</vt:lpstr>
      <vt:lpstr>BiSSE</vt:lpstr>
      <vt:lpstr>My Advice</vt:lpstr>
      <vt:lpstr>LTT Plots</vt:lpstr>
      <vt:lpstr>LTT Plots are put to many uses</vt:lpstr>
      <vt:lpstr>Take homes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89</cp:revision>
  <cp:lastPrinted>2018-02-21T23:38:58Z</cp:lastPrinted>
  <dcterms:created xsi:type="dcterms:W3CDTF">2018-01-03T17:15:04Z</dcterms:created>
  <dcterms:modified xsi:type="dcterms:W3CDTF">2021-02-24T21:40:02Z</dcterms:modified>
</cp:coreProperties>
</file>